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74" r:id="rId2"/>
    <p:sldId id="455" r:id="rId3"/>
    <p:sldId id="441" r:id="rId4"/>
    <p:sldId id="451" r:id="rId5"/>
    <p:sldId id="454" r:id="rId6"/>
    <p:sldId id="453" r:id="rId7"/>
    <p:sldId id="448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12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slide" Target="slide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2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0.xml"/><Relationship Id="rId5" Type="http://schemas.openxmlformats.org/officeDocument/2006/relationships/slide" Target="slide16.xml"/><Relationship Id="rId4" Type="http://schemas.openxmlformats.org/officeDocument/2006/relationships/slide" Target="slide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555611" y="1428736"/>
            <a:ext cx="8429684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5400" dirty="0" smtClean="0"/>
              <a:t>第</a:t>
            </a:r>
            <a:r>
              <a:rPr lang="en-US" altLang="zh-CN" sz="5400" dirty="0" smtClean="0"/>
              <a:t>7</a:t>
            </a:r>
            <a:r>
              <a:rPr lang="zh-CN" altLang="en-US" sz="5400" dirty="0" smtClean="0"/>
              <a:t>单元    图形</a:t>
            </a:r>
            <a:r>
              <a:rPr lang="zh-CN" altLang="en-US" sz="5400" dirty="0"/>
              <a:t>的运动</a:t>
            </a:r>
            <a:r>
              <a:rPr lang="en-US" altLang="zh-CN" sz="5400" dirty="0"/>
              <a:t>(</a:t>
            </a:r>
            <a:r>
              <a:rPr lang="zh-CN" altLang="en-US" sz="5400" dirty="0"/>
              <a:t>二</a:t>
            </a:r>
            <a:r>
              <a:rPr lang="en-US" altLang="zh-CN" sz="5400" dirty="0"/>
              <a:t>)	</a:t>
            </a:r>
            <a:endParaRPr lang="zh-CN" altLang="en-US" sz="5400" dirty="0"/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393009" y="2631547"/>
            <a:ext cx="650085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2400" b="1" kern="1200">
                <a:solidFill>
                  <a:srgbClr val="CC0000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en-US" altLang="zh-CN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  </a:t>
            </a:r>
            <a:r>
              <a:rPr lang="zh-CN" altLang="en-US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平  移</a:t>
            </a:r>
          </a:p>
        </p:txBody>
      </p:sp>
      <p:sp>
        <p:nvSpPr>
          <p:cNvPr id="31" name="矩形 30"/>
          <p:cNvSpPr/>
          <p:nvPr/>
        </p:nvSpPr>
        <p:spPr>
          <a:xfrm>
            <a:off x="885424" y="3680032"/>
            <a:ext cx="7338256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利用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平移解决问题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40476"/>
            <a:ext cx="6599398" cy="347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88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页练习二十一第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4</a:t>
            </a:r>
            <a:r>
              <a:rPr lang="zh-CN" altLang="en-US" sz="320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题。</a:t>
            </a:r>
            <a:endParaRPr lang="zh-CN" altLang="en-US" sz="3200" dirty="0" smtClean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39606" y="1484783"/>
            <a:ext cx="85000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想一想，怎样才能算出下面图形的周长。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98210" y="5508521"/>
            <a:ext cx="22509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+mn-ea"/>
                <a:ea typeface="+mn-ea"/>
              </a:rPr>
              <a:t>(5+10</a:t>
            </a:r>
            <a:r>
              <a:rPr lang="en-US" altLang="zh-CN" sz="3200" dirty="0">
                <a:latin typeface="+mn-ea"/>
                <a:ea typeface="+mn-ea"/>
              </a:rPr>
              <a:t>)×</a:t>
            </a:r>
            <a:r>
              <a:rPr lang="en-US" altLang="zh-CN" sz="3200" dirty="0" smtClean="0">
                <a:latin typeface="+mn-ea"/>
                <a:ea typeface="+mn-ea"/>
              </a:rPr>
              <a:t>2 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03983" y="5508520"/>
            <a:ext cx="16321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=30(cm)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714348" y="357166"/>
            <a:ext cx="7098012" cy="1454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j-ea"/>
                <a:ea typeface="+mj-ea"/>
              </a:rPr>
              <a:t>基础</a:t>
            </a:r>
            <a:r>
              <a:rPr lang="zh-CN" altLang="en-US" sz="3200" dirty="0" smtClean="0">
                <a:solidFill>
                  <a:srgbClr val="FF3399"/>
                </a:solidFill>
                <a:latin typeface="+mj-ea"/>
                <a:ea typeface="+mj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求下图空白部分的面积。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(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单位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: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)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9" name="oo205.jpg" descr="id:214751044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7704" y="1476282"/>
            <a:ext cx="4773613" cy="3167164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2843808" y="3987233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932040" y="3987233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4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11760" y="4644425"/>
            <a:ext cx="10102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4×4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391752" y="4644424"/>
            <a:ext cx="28664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=16(</a:t>
            </a:r>
            <a:r>
              <a:rPr lang="zh-CN" altLang="en-US" sz="3200" dirty="0">
                <a:latin typeface="+mn-ea"/>
                <a:ea typeface="+mn-ea"/>
              </a:rPr>
              <a:t>平方厘米</a:t>
            </a:r>
            <a:r>
              <a:rPr lang="en-US" altLang="zh-CN" sz="3200" dirty="0">
                <a:latin typeface="+mn-ea"/>
                <a:ea typeface="+mn-ea"/>
              </a:rPr>
              <a:t>)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78559" y="5301208"/>
            <a:ext cx="6777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+mn-ea"/>
                <a:ea typeface="+mn-ea"/>
              </a:rPr>
              <a:t>答：空白</a:t>
            </a:r>
            <a:r>
              <a:rPr lang="zh-CN" altLang="en-US" sz="3200" dirty="0">
                <a:latin typeface="+mn-ea"/>
                <a:ea typeface="+mn-ea"/>
              </a:rPr>
              <a:t>部分的</a:t>
            </a:r>
            <a:r>
              <a:rPr lang="zh-CN" altLang="en-US" sz="3200" dirty="0" smtClean="0">
                <a:latin typeface="+mn-ea"/>
                <a:ea typeface="+mn-ea"/>
              </a:rPr>
              <a:t>面积是</a:t>
            </a:r>
            <a:r>
              <a:rPr lang="en-US" altLang="zh-CN" sz="3200" dirty="0" smtClean="0">
                <a:latin typeface="+mn-ea"/>
                <a:ea typeface="+mn-ea"/>
              </a:rPr>
              <a:t>16</a:t>
            </a:r>
            <a:r>
              <a:rPr lang="zh-CN" altLang="en-US" sz="3200" dirty="0" smtClean="0">
                <a:latin typeface="+mn-ea"/>
                <a:ea typeface="+mn-ea"/>
              </a:rPr>
              <a:t>平方厘米。</a:t>
            </a:r>
            <a:endParaRPr lang="zh-CN" altLang="en-US" sz="3200" dirty="0">
              <a:latin typeface="+mn-ea"/>
              <a:ea typeface="+mn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o206.jpg" descr="id:2147510456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553" y="908720"/>
            <a:ext cx="7252807" cy="3528392"/>
          </a:xfrm>
          <a:prstGeom prst="rect">
            <a:avLst/>
          </a:prstGeom>
        </p:spPr>
      </p:pic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734349" y="558209"/>
            <a:ext cx="79810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（难点题）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求出下列图形的周长。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287745" y="3708321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9553" y="2380528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厘米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670717" y="3645024"/>
            <a:ext cx="19256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单位：米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77924" y="1249403"/>
            <a:ext cx="6220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1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55576" y="4454946"/>
            <a:ext cx="973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5×4</a:t>
            </a:r>
            <a:endParaRPr lang="zh-CN" altLang="en-US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43042" y="4454945"/>
            <a:ext cx="18344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=20(</a:t>
            </a:r>
            <a:r>
              <a:rPr lang="zh-CN" alt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厘米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2281" y="5111729"/>
            <a:ext cx="42525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答：图形的周长</a:t>
            </a:r>
            <a:r>
              <a:rPr lang="zh-CN" alt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</a:t>
            </a:r>
            <a:r>
              <a:rPr lang="en-US" altLang="zh-CN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</a:t>
            </a:r>
            <a:r>
              <a:rPr lang="zh-CN" alt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厘米。</a:t>
            </a:r>
            <a:endParaRPr lang="zh-CN" altLang="en-US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364087" y="4437113"/>
            <a:ext cx="16402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(5+7)×2</a:t>
            </a:r>
            <a:endParaRPr lang="zh-CN" altLang="en-US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858016" y="4437112"/>
            <a:ext cx="14477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=24(</a:t>
            </a:r>
            <a:r>
              <a:rPr lang="zh-CN" alt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</a:t>
            </a:r>
            <a:r>
              <a:rPr lang="en-US" altLang="zh-CN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endParaRPr lang="zh-CN" altLang="en-US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004048" y="5093896"/>
            <a:ext cx="41883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答：图形的周长</a:t>
            </a:r>
            <a:r>
              <a:rPr lang="zh-CN" alt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</a:t>
            </a:r>
            <a:r>
              <a:rPr lang="en-US" altLang="zh-CN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24</a:t>
            </a:r>
            <a:r>
              <a:rPr lang="zh-CN" altLang="en-US" sz="28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米。</a:t>
            </a:r>
            <a:endParaRPr lang="zh-CN" altLang="en-US" sz="28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29" grpId="0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91473" y="701085"/>
            <a:ext cx="798105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变式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计算下面图形的周长。</a:t>
            </a:r>
          </a:p>
        </p:txBody>
      </p:sp>
      <p:pic>
        <p:nvPicPr>
          <p:cNvPr id="28" name="oo208.jpg" descr="id:214751046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4546" y="1357298"/>
            <a:ext cx="3357586" cy="2714644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3857620" y="3571876"/>
            <a:ext cx="11430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 cm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071670" y="2143116"/>
            <a:ext cx="10795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8 cm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477514" y="4357694"/>
            <a:ext cx="12153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4×8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500430" y="4357694"/>
            <a:ext cx="199125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=32(cm)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42976" y="5286388"/>
            <a:ext cx="63443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答：图形的周长</a:t>
            </a:r>
            <a:r>
              <a:rPr lang="zh-CN" altLang="en-US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</a:t>
            </a:r>
            <a:r>
              <a:rPr lang="en-US" altLang="zh-CN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32 cm</a:t>
            </a:r>
            <a:r>
              <a:rPr lang="zh-CN" altLang="en-US" sz="40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40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oo209.jpg" descr="id:2147510470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3068960"/>
            <a:ext cx="4366723" cy="2952328"/>
          </a:xfrm>
          <a:prstGeom prst="rect">
            <a:avLst/>
          </a:prstGeom>
        </p:spPr>
      </p:pic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6530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00033" y="658431"/>
            <a:ext cx="7244237" cy="2214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情景</a:t>
            </a:r>
            <a:r>
              <a:rPr lang="zh-CN" altLang="en-US" sz="3200" dirty="0" smtClean="0">
                <a:solidFill>
                  <a:srgbClr val="FF3399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如图所示的是一个楼梯的剖面图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如果要给这个楼梯铺上地毯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至少需要多少米的地毯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67744" y="5389621"/>
            <a:ext cx="15841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米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2048" y="3960349"/>
            <a:ext cx="1043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ea"/>
                <a:ea typeface="+mj-ea"/>
              </a:rPr>
              <a:t>米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351147" y="355559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2+3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08174" y="3555593"/>
            <a:ext cx="15776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latin typeface="+mn-ea"/>
                <a:ea typeface="+mn-ea"/>
              </a:rPr>
              <a:t>=5(</a:t>
            </a:r>
            <a:r>
              <a:rPr lang="zh-CN" altLang="en-US" sz="3600" dirty="0">
                <a:latin typeface="+mn-ea"/>
                <a:ea typeface="+mn-ea"/>
              </a:rPr>
              <a:t>米</a:t>
            </a:r>
            <a:r>
              <a:rPr lang="en-US" altLang="zh-CN" sz="3600" dirty="0" smtClean="0">
                <a:latin typeface="+mn-ea"/>
                <a:ea typeface="+mn-ea"/>
              </a:rPr>
              <a:t>)</a:t>
            </a:r>
            <a:endParaRPr lang="en-US" altLang="zh-CN" sz="3600" dirty="0">
              <a:latin typeface="+mn-ea"/>
              <a:ea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906275" y="4356393"/>
            <a:ext cx="42377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+mn-ea"/>
                <a:ea typeface="+mn-ea"/>
              </a:rPr>
              <a:t>答：至少</a:t>
            </a:r>
            <a:r>
              <a:rPr lang="zh-CN" altLang="en-US" sz="3600" dirty="0" smtClean="0">
                <a:latin typeface="+mn-ea"/>
                <a:ea typeface="+mn-ea"/>
              </a:rPr>
              <a:t>需要</a:t>
            </a:r>
            <a:r>
              <a:rPr lang="en-US" altLang="zh-CN" sz="3600" dirty="0" smtClean="0">
                <a:latin typeface="+mn-ea"/>
                <a:ea typeface="+mn-ea"/>
              </a:rPr>
              <a:t>5</a:t>
            </a:r>
            <a:r>
              <a:rPr lang="zh-CN" altLang="en-US" sz="3600" dirty="0" smtClean="0">
                <a:latin typeface="+mn-ea"/>
                <a:ea typeface="+mn-ea"/>
              </a:rPr>
              <a:t>米</a:t>
            </a:r>
            <a:r>
              <a:rPr lang="zh-CN" altLang="en-US" sz="3600" dirty="0">
                <a:latin typeface="+mn-ea"/>
                <a:ea typeface="+mn-ea"/>
              </a:rPr>
              <a:t>的地毯。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59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78406" y="764704"/>
            <a:ext cx="7308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请画出小树向右平移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4</a:t>
            </a:r>
            <a:r>
              <a:rPr lang="zh-CN" altLang="en-US" sz="3200" dirty="0">
                <a:solidFill>
                  <a:schemeClr val="tx1"/>
                </a:solidFill>
                <a:latin typeface="+mn-ea"/>
                <a:ea typeface="+mn-ea"/>
              </a:rPr>
              <a:t>格后的图形。</a:t>
            </a:r>
          </a:p>
        </p:txBody>
      </p:sp>
      <p:pic>
        <p:nvPicPr>
          <p:cNvPr id="35" name="oo196.jpg" descr="id:2147510365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628800"/>
            <a:ext cx="8056733" cy="3384376"/>
          </a:xfrm>
          <a:prstGeom prst="rect">
            <a:avLst/>
          </a:prstGeom>
        </p:spPr>
      </p:pic>
      <p:pic>
        <p:nvPicPr>
          <p:cNvPr id="36" name="oo197.jpg" descr="id:2147510372;FounderCES"/>
          <p:cNvPicPr/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528" y="1700808"/>
            <a:ext cx="8056733" cy="338437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71800" y="1991742"/>
            <a:ext cx="15841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向右平移</a:t>
            </a:r>
            <a:r>
              <a:rPr lang="en-US" altLang="zh-CN" sz="3200" dirty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+mj-ea"/>
                <a:ea typeface="+mj-ea"/>
              </a:rPr>
              <a:t>格</a:t>
            </a:r>
          </a:p>
        </p:txBody>
      </p:sp>
      <p:sp>
        <p:nvSpPr>
          <p:cNvPr id="11" name="矩形 10"/>
          <p:cNvSpPr/>
          <p:nvPr/>
        </p:nvSpPr>
        <p:spPr>
          <a:xfrm>
            <a:off x="2143108" y="3538839"/>
            <a:ext cx="571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86380" y="3500438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800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‘</a:t>
            </a:r>
            <a:endParaRPr lang="zh-CN" altLang="en-US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0" name="TextBox 14"/>
          <p:cNvSpPr txBox="1"/>
          <p:nvPr/>
        </p:nvSpPr>
        <p:spPr>
          <a:xfrm>
            <a:off x="323528" y="980728"/>
            <a:ext cx="777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怎样求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长方形和正方形的周长和面积</a:t>
            </a:r>
            <a:r>
              <a:rPr lang="en-US" altLang="zh-CN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467544" y="1700808"/>
          <a:ext cx="8100398" cy="2358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  <a:gridCol w="476494"/>
              </a:tblGrid>
              <a:tr h="471731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71731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95536" y="4222105"/>
            <a:ext cx="74397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长方形周长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=(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)×2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或长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×2+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宽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×2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393739" y="4725144"/>
            <a:ext cx="405652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长方形面积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长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宽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393739" y="5301208"/>
            <a:ext cx="4265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正方形周长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×4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393739" y="5786377"/>
            <a:ext cx="4946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正方形面积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=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边长</a:t>
            </a: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zh-CN" altLang="en-US" sz="3200" dirty="0">
                <a:latin typeface="华文楷体" pitchFamily="2" charset="-122"/>
                <a:ea typeface="华文楷体" pitchFamily="2" charset="-122"/>
              </a:rPr>
              <a:t>边长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chemeClr val="tx1"/>
              </a:solidFill>
              <a:latin typeface="楷体_GB2312" pitchFamily="49" charset="-122"/>
            </a:endParaRPr>
          </a:p>
        </p:txBody>
      </p:sp>
      <p:pic>
        <p:nvPicPr>
          <p:cNvPr id="6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132856"/>
            <a:ext cx="532344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18"/>
          <p:cNvSpPr txBox="1">
            <a:spLocks noChangeArrowheads="1"/>
          </p:cNvSpPr>
          <p:nvPr/>
        </p:nvSpPr>
        <p:spPr bwMode="auto">
          <a:xfrm>
            <a:off x="1691680" y="764704"/>
            <a:ext cx="57594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 dirty="0">
                <a:latin typeface="华文楷体" pitchFamily="2" charset="-122"/>
              </a:rPr>
              <a:t>下面这个图形的面积是多少？</a:t>
            </a:r>
          </a:p>
        </p:txBody>
      </p:sp>
      <p:sp>
        <p:nvSpPr>
          <p:cNvPr id="2" name="左大括号 1"/>
          <p:cNvSpPr/>
          <p:nvPr/>
        </p:nvSpPr>
        <p:spPr>
          <a:xfrm rot="5400000">
            <a:off x="6760765" y="1801341"/>
            <a:ext cx="158973" cy="504056"/>
          </a:xfrm>
          <a:prstGeom prst="lef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31751" y="1476073"/>
            <a:ext cx="121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6" name="TextBox 18"/>
          <p:cNvSpPr txBox="1">
            <a:spLocks noChangeArrowheads="1"/>
          </p:cNvSpPr>
          <p:nvPr/>
        </p:nvSpPr>
        <p:spPr bwMode="auto">
          <a:xfrm>
            <a:off x="1475582" y="598013"/>
            <a:ext cx="619276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panose="020B0503020102020204" pitchFamily="34" charset="0"/>
                <a:ea typeface="华文楷体" pitchFamily="2" charset="-122"/>
              </a:defRPr>
            </a:lvl9pPr>
          </a:lstStyle>
          <a:p>
            <a:r>
              <a:rPr lang="zh-CN" altLang="en-US" sz="3200" dirty="0">
                <a:latin typeface="华文楷体" pitchFamily="2" charset="-122"/>
              </a:rPr>
              <a:t>下面这个图形的面积是多少？</a:t>
            </a:r>
          </a:p>
        </p:txBody>
      </p:sp>
      <p:pic>
        <p:nvPicPr>
          <p:cNvPr id="61468" name="Picture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54993"/>
            <a:ext cx="3906837" cy="2378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1481" name="Group 41"/>
          <p:cNvGrpSpPr/>
          <p:nvPr/>
        </p:nvGrpSpPr>
        <p:grpSpPr bwMode="auto">
          <a:xfrm>
            <a:off x="681431" y="1699493"/>
            <a:ext cx="865187" cy="1512888"/>
            <a:chOff x="793" y="1570"/>
            <a:chExt cx="681" cy="1225"/>
          </a:xfrm>
        </p:grpSpPr>
        <p:grpSp>
          <p:nvGrpSpPr>
            <p:cNvPr id="61479" name="Group 39"/>
            <p:cNvGrpSpPr/>
            <p:nvPr/>
          </p:nvGrpSpPr>
          <p:grpSpPr bwMode="auto">
            <a:xfrm>
              <a:off x="793" y="1570"/>
              <a:ext cx="681" cy="1180"/>
              <a:chOff x="793" y="1570"/>
              <a:chExt cx="681" cy="1180"/>
            </a:xfrm>
          </p:grpSpPr>
          <p:sp>
            <p:nvSpPr>
              <p:cNvPr id="61477" name="Arc 37"/>
              <p:cNvSpPr/>
              <p:nvPr/>
            </p:nvSpPr>
            <p:spPr bwMode="auto">
              <a:xfrm flipH="1">
                <a:off x="839" y="1570"/>
                <a:ext cx="590" cy="6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78" name="Arc 38"/>
              <p:cNvSpPr/>
              <p:nvPr/>
            </p:nvSpPr>
            <p:spPr bwMode="auto">
              <a:xfrm rot="16522603" flipH="1">
                <a:off x="839" y="2114"/>
                <a:ext cx="590" cy="6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480" name="Line 40"/>
            <p:cNvSpPr>
              <a:spLocks noChangeShapeType="1"/>
            </p:cNvSpPr>
            <p:nvPr/>
          </p:nvSpPr>
          <p:spPr bwMode="auto">
            <a:xfrm>
              <a:off x="1429" y="1570"/>
              <a:ext cx="0" cy="1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492" name="Group 52"/>
          <p:cNvGrpSpPr/>
          <p:nvPr/>
        </p:nvGrpSpPr>
        <p:grpSpPr bwMode="auto">
          <a:xfrm>
            <a:off x="1600280" y="3722688"/>
            <a:ext cx="7003175" cy="2022475"/>
            <a:chOff x="1911" y="2852"/>
            <a:chExt cx="3301" cy="1274"/>
          </a:xfrm>
        </p:grpSpPr>
        <p:pic>
          <p:nvPicPr>
            <p:cNvPr id="61489" name="Picture 4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01"/>
                </a:clrFrom>
                <a:clrTo>
                  <a:srgbClr val="FFFF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 flipH="1">
              <a:off x="4721" y="2852"/>
              <a:ext cx="491" cy="12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0" name="AutoShape 50"/>
            <p:cNvSpPr>
              <a:spLocks noChangeArrowheads="1"/>
            </p:cNvSpPr>
            <p:nvPr/>
          </p:nvSpPr>
          <p:spPr bwMode="auto">
            <a:xfrm>
              <a:off x="1911" y="2945"/>
              <a:ext cx="2521" cy="679"/>
            </a:xfrm>
            <a:prstGeom prst="wedgeRoundRectCallout">
              <a:avLst>
                <a:gd name="adj1" fmla="val 62245"/>
                <a:gd name="adj2" fmla="val -8199"/>
                <a:gd name="adj3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61491" name="Text Box 51"/>
            <p:cNvSpPr txBox="1">
              <a:spLocks noChangeArrowheads="1"/>
            </p:cNvSpPr>
            <p:nvPr/>
          </p:nvSpPr>
          <p:spPr bwMode="auto">
            <a:xfrm>
              <a:off x="1945" y="2966"/>
              <a:ext cx="2533" cy="9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/>
                <a:t>把左面的部分剪下来，向右平移，就变成长方形了。</a:t>
              </a:r>
            </a:p>
          </p:txBody>
        </p:sp>
      </p:grpSp>
      <p:grpSp>
        <p:nvGrpSpPr>
          <p:cNvPr id="61495" name="Group 55"/>
          <p:cNvGrpSpPr/>
          <p:nvPr/>
        </p:nvGrpSpPr>
        <p:grpSpPr bwMode="auto">
          <a:xfrm>
            <a:off x="-37083" y="4765951"/>
            <a:ext cx="6648449" cy="1652588"/>
            <a:chOff x="94" y="2879"/>
            <a:chExt cx="4188" cy="1041"/>
          </a:xfrm>
        </p:grpSpPr>
        <p:pic>
          <p:nvPicPr>
            <p:cNvPr id="61488" name="Picture 48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01"/>
                </a:clrFrom>
                <a:clrTo>
                  <a:srgbClr val="FFFF0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 bwMode="auto">
            <a:xfrm>
              <a:off x="94" y="2879"/>
              <a:ext cx="953" cy="1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493" name="AutoShape 53"/>
            <p:cNvSpPr>
              <a:spLocks noChangeArrowheads="1"/>
            </p:cNvSpPr>
            <p:nvPr/>
          </p:nvSpPr>
          <p:spPr bwMode="auto">
            <a:xfrm>
              <a:off x="1171" y="3068"/>
              <a:ext cx="3065" cy="427"/>
            </a:xfrm>
            <a:prstGeom prst="wedgeRoundRectCallout">
              <a:avLst>
                <a:gd name="adj1" fmla="val -60241"/>
                <a:gd name="adj2" fmla="val -10907"/>
                <a:gd name="adj3" fmla="val 16667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zh-CN" altLang="en-US"/>
            </a:p>
          </p:txBody>
        </p:sp>
        <p:sp>
          <p:nvSpPr>
            <p:cNvPr id="61494" name="Text Box 54"/>
            <p:cNvSpPr txBox="1">
              <a:spLocks noChangeArrowheads="1"/>
            </p:cNvSpPr>
            <p:nvPr/>
          </p:nvSpPr>
          <p:spPr bwMode="auto">
            <a:xfrm>
              <a:off x="1171" y="3116"/>
              <a:ext cx="311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dirty="0"/>
                <a:t>这个图形的面积是</a:t>
              </a:r>
              <a:r>
                <a:rPr lang="en-US" altLang="zh-CN" sz="3200" dirty="0"/>
                <a:t>24</a:t>
              </a:r>
              <a:r>
                <a:rPr lang="zh-CN" altLang="en-US" sz="3200" dirty="0"/>
                <a:t>㎝</a:t>
              </a:r>
              <a:r>
                <a:rPr lang="en-US" altLang="zh-CN" sz="3200" dirty="0"/>
                <a:t>²</a:t>
              </a:r>
              <a:r>
                <a:rPr lang="zh-CN" altLang="en-US" sz="2800" dirty="0"/>
                <a:t>。</a:t>
              </a:r>
            </a:p>
          </p:txBody>
        </p:sp>
      </p:grpSp>
      <p:pic>
        <p:nvPicPr>
          <p:cNvPr id="61482" name="Picture 4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122" y="1267693"/>
            <a:ext cx="3816350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1483" name="Group 43"/>
          <p:cNvGrpSpPr/>
          <p:nvPr/>
        </p:nvGrpSpPr>
        <p:grpSpPr bwMode="auto">
          <a:xfrm>
            <a:off x="7596510" y="1699493"/>
            <a:ext cx="865187" cy="1512888"/>
            <a:chOff x="793" y="1570"/>
            <a:chExt cx="681" cy="1225"/>
          </a:xfrm>
        </p:grpSpPr>
        <p:grpSp>
          <p:nvGrpSpPr>
            <p:cNvPr id="61484" name="Group 44"/>
            <p:cNvGrpSpPr/>
            <p:nvPr/>
          </p:nvGrpSpPr>
          <p:grpSpPr bwMode="auto">
            <a:xfrm>
              <a:off x="793" y="1570"/>
              <a:ext cx="681" cy="1180"/>
              <a:chOff x="793" y="1570"/>
              <a:chExt cx="681" cy="1180"/>
            </a:xfrm>
          </p:grpSpPr>
          <p:sp>
            <p:nvSpPr>
              <p:cNvPr id="61485" name="Arc 45"/>
              <p:cNvSpPr/>
              <p:nvPr/>
            </p:nvSpPr>
            <p:spPr bwMode="auto">
              <a:xfrm flipH="1">
                <a:off x="839" y="1570"/>
                <a:ext cx="590" cy="6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486" name="Arc 46"/>
              <p:cNvSpPr/>
              <p:nvPr/>
            </p:nvSpPr>
            <p:spPr bwMode="auto">
              <a:xfrm rot="16522603" flipH="1">
                <a:off x="839" y="2114"/>
                <a:ext cx="590" cy="6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50800">
                <a:solidFill>
                  <a:schemeClr val="tx1"/>
                </a:solidFill>
                <a:prstDash val="dash"/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1487" name="Line 47"/>
            <p:cNvSpPr>
              <a:spLocks noChangeShapeType="1"/>
            </p:cNvSpPr>
            <p:nvPr/>
          </p:nvSpPr>
          <p:spPr bwMode="auto">
            <a:xfrm>
              <a:off x="1429" y="1570"/>
              <a:ext cx="0" cy="12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dash"/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" name="右箭头 1"/>
          <p:cNvSpPr/>
          <p:nvPr/>
        </p:nvSpPr>
        <p:spPr>
          <a:xfrm>
            <a:off x="4427984" y="2204864"/>
            <a:ext cx="436124" cy="21602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1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614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614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61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61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61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1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61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横卷形 4"/>
          <p:cNvSpPr>
            <a:spLocks noChangeArrowheads="1"/>
          </p:cNvSpPr>
          <p:nvPr/>
        </p:nvSpPr>
        <p:spPr bwMode="auto">
          <a:xfrm>
            <a:off x="952406" y="3881356"/>
            <a:ext cx="7522570" cy="2376487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zh-CN" altLang="en-US" sz="3200" smtClean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614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000">
              <a:solidFill>
                <a:srgbClr val="000000"/>
              </a:solidFill>
              <a:latin typeface="楷体_GB2312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15184" y="4152864"/>
            <a:ext cx="4262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平移</a:t>
            </a: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082837" y="4499112"/>
            <a:ext cx="299337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不规则图形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981029" y="4469022"/>
            <a:ext cx="20292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规则图形</a:t>
            </a:r>
          </a:p>
        </p:txBody>
      </p:sp>
      <p:sp>
        <p:nvSpPr>
          <p:cNvPr id="25" name="左右箭头 24"/>
          <p:cNvSpPr>
            <a:spLocks noChangeArrowheads="1"/>
          </p:cNvSpPr>
          <p:nvPr/>
        </p:nvSpPr>
        <p:spPr bwMode="auto">
          <a:xfrm>
            <a:off x="3953817" y="4681456"/>
            <a:ext cx="1813296" cy="255587"/>
          </a:xfrm>
          <a:prstGeom prst="leftRightArrow">
            <a:avLst>
              <a:gd name="adj1" fmla="val 50000"/>
              <a:gd name="adj2" fmla="val 49946"/>
            </a:avLst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320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2790489" y="4880860"/>
            <a:ext cx="4262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转化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843749" y="5316468"/>
            <a:ext cx="426234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面积不变</a:t>
            </a:r>
          </a:p>
        </p:txBody>
      </p:sp>
      <p:sp>
        <p:nvSpPr>
          <p:cNvPr id="6158" name="AutoShape 19"/>
          <p:cNvSpPr>
            <a:spLocks noChangeArrowheads="1"/>
          </p:cNvSpPr>
          <p:nvPr/>
        </p:nvSpPr>
        <p:spPr bwMode="auto">
          <a:xfrm>
            <a:off x="1365250" y="671195"/>
            <a:ext cx="7493000" cy="1533261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回顾一下这道题，我们利用了哪种运动方式，使</a:t>
            </a:r>
            <a:r>
              <a:rPr lang="zh-CN" altLang="en-US" dirty="0" smtClean="0">
                <a:solidFill>
                  <a:schemeClr val="tx1"/>
                </a:solidFill>
                <a:latin typeface="+mn-ea"/>
                <a:ea typeface="+mn-ea"/>
              </a:rPr>
              <a:t>图形发生</a:t>
            </a:r>
            <a:r>
              <a:rPr lang="zh-CN" altLang="en-US" dirty="0">
                <a:solidFill>
                  <a:schemeClr val="tx1"/>
                </a:solidFill>
                <a:latin typeface="+mn-ea"/>
                <a:ea typeface="+mn-ea"/>
              </a:rPr>
              <a:t>了怎样的变化，从而求出了不规则图形的面积？</a:t>
            </a:r>
            <a:endParaRPr lang="en-US" altLang="zh-CN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pic>
        <p:nvPicPr>
          <p:cNvPr id="15" name="Picture 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7436" y="2313795"/>
            <a:ext cx="2896812" cy="1763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1750" y="2323212"/>
            <a:ext cx="2829718" cy="1753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右箭头 32"/>
          <p:cNvSpPr/>
          <p:nvPr/>
        </p:nvSpPr>
        <p:spPr>
          <a:xfrm>
            <a:off x="4353990" y="3150441"/>
            <a:ext cx="436124" cy="216024"/>
          </a:xfrm>
          <a:prstGeom prst="rightArrow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/>
      <p:bldP spid="23" grpId="0"/>
      <p:bldP spid="24" grpId="0"/>
      <p:bldP spid="25" grpId="0" animBg="1"/>
      <p:bldP spid="26" grpId="0"/>
      <p:bldP spid="27" grpId="0"/>
      <p:bldP spid="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539552" y="908720"/>
            <a:ext cx="50405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这个图形的周长是多少</a:t>
            </a:r>
            <a:r>
              <a:rPr lang="en-US" altLang="zh-CN" sz="32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  <a:cs typeface="Times New Roman" panose="02020603050405020304" pitchFamily="18" charset="0"/>
              </a:rPr>
              <a:t>?</a:t>
            </a:r>
            <a:endParaRPr lang="zh-CN" altLang="en-US" sz="66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pic>
        <p:nvPicPr>
          <p:cNvPr id="4" name="oo203.jpg" descr="id:214751041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72045" y="1694428"/>
            <a:ext cx="3815799" cy="268819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739667" y="5152056"/>
            <a:ext cx="59362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答：</a:t>
            </a:r>
            <a:r>
              <a:rPr lang="zh-CN" altLang="zh-CN" sz="32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这个</a:t>
            </a:r>
            <a:r>
              <a:rPr lang="zh-CN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图形的周长是</a:t>
            </a:r>
            <a:r>
              <a:rPr lang="en-US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28</a:t>
            </a:r>
            <a:r>
              <a:rPr lang="zh-CN" altLang="zh-CN" sz="3200" dirty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厘米。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6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877272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235951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56021" y="2433910"/>
            <a:ext cx="1213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6</a:t>
            </a:r>
            <a:r>
              <a:rPr lang="zh-CN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厘米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4428229" y="3827799"/>
            <a:ext cx="121379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000000"/>
                </a:solidFill>
                <a:ea typeface="华文楷体" pitchFamily="2" charset="-122"/>
                <a:cs typeface="Times New Roman" panose="02020603050405020304" pitchFamily="18" charset="0"/>
              </a:rPr>
              <a:t>厘米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1115616" y="4460445"/>
            <a:ext cx="2959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6+8</a:t>
            </a:r>
            <a:r>
              <a:rPr lang="zh-CN" altLang="en-US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）</a:t>
            </a:r>
            <a:r>
              <a:rPr lang="en-US" altLang="zh-CN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×2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51920" y="4451377"/>
            <a:ext cx="2959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=28</a:t>
            </a:r>
            <a:r>
              <a:rPr lang="zh-CN" altLang="en-US" sz="4000" dirty="0" smtClean="0">
                <a:solidFill>
                  <a:srgbClr val="FF0000"/>
                </a:solidFill>
                <a:ea typeface="华文楷体" pitchFamily="2" charset="-122"/>
                <a:cs typeface="Times New Roman" panose="02020603050405020304" pitchFamily="18" charset="0"/>
              </a:rPr>
              <a:t>（厘米）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209.jpg" descr="id:2147510428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31640" y="1628800"/>
            <a:ext cx="5739975" cy="4758630"/>
          </a:xfrm>
          <a:prstGeom prst="rect">
            <a:avLst/>
          </a:prstGeom>
        </p:spPr>
      </p:pic>
      <p:grpSp>
        <p:nvGrpSpPr>
          <p:cNvPr id="48" name="Group 8"/>
          <p:cNvGrpSpPr/>
          <p:nvPr/>
        </p:nvGrpSpPr>
        <p:grpSpPr bwMode="auto">
          <a:xfrm>
            <a:off x="662308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39" name="Picture 34">
            <a:hlinkClick r:id="rId4" action="ppaction://hlinksldjump"/>
          </p:cNvPr>
          <p:cNvPicPr>
            <a:picLocks noChangeArrowheads="1"/>
          </p:cNvPicPr>
          <p:nvPr/>
        </p:nvPicPr>
        <p:blipFill>
          <a:blip r:embed="rId5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6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764" y="500042"/>
            <a:ext cx="65774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完成教材第</a:t>
            </a:r>
            <a:r>
              <a:rPr lang="en-US" altLang="zh-CN" sz="3200" dirty="0"/>
              <a:t>88</a:t>
            </a:r>
            <a:r>
              <a:rPr lang="zh-CN" altLang="en-US" sz="3200" dirty="0"/>
              <a:t>页练习二十一第</a:t>
            </a:r>
            <a:r>
              <a:rPr lang="en-US" altLang="zh-CN" sz="3200" dirty="0"/>
              <a:t>3</a:t>
            </a:r>
            <a:r>
              <a:rPr lang="zh-CN" altLang="en-US" sz="3200" dirty="0"/>
              <a:t>题。</a:t>
            </a:r>
            <a:endParaRPr lang="zh-CN" altLang="zh-CN" sz="3200" dirty="0"/>
          </a:p>
        </p:txBody>
      </p:sp>
      <p:sp>
        <p:nvSpPr>
          <p:cNvPr id="11" name="矩形 10"/>
          <p:cNvSpPr/>
          <p:nvPr/>
        </p:nvSpPr>
        <p:spPr>
          <a:xfrm>
            <a:off x="580265" y="1142984"/>
            <a:ext cx="6777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涂色部分占整个图形的几分之几？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51720" y="3132257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51720" y="3573016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9581" y="3140968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9581" y="3581727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09381" y="5355794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09381" y="5796553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64493" y="3645024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2450752" y="3167906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19" name="矩形 18"/>
          <p:cNvSpPr/>
          <p:nvPr/>
        </p:nvSpPr>
        <p:spPr>
          <a:xfrm>
            <a:off x="5403080" y="363631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2</a:t>
            </a:r>
            <a:endParaRPr lang="zh-CN" altLang="en-US" sz="3200" dirty="0"/>
          </a:p>
        </p:txBody>
      </p:sp>
      <p:sp>
        <p:nvSpPr>
          <p:cNvPr id="20" name="矩形 19"/>
          <p:cNvSpPr/>
          <p:nvPr/>
        </p:nvSpPr>
        <p:spPr>
          <a:xfrm>
            <a:off x="5389339" y="3159195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  <p:sp>
        <p:nvSpPr>
          <p:cNvPr id="21" name="矩形 20"/>
          <p:cNvSpPr/>
          <p:nvPr/>
        </p:nvSpPr>
        <p:spPr>
          <a:xfrm>
            <a:off x="3602880" y="5868561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22" name="矩形 21"/>
          <p:cNvSpPr/>
          <p:nvPr/>
        </p:nvSpPr>
        <p:spPr>
          <a:xfrm>
            <a:off x="3589139" y="5391443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/>
              <a:t>1</a:t>
            </a:r>
            <a:endParaRPr lang="zh-CN" altLang="en-US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28596" y="836712"/>
            <a:ext cx="8215370" cy="3787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采取各种平移办法将不规则图形转化成学过的图形求面积和周长。利用图形在平移的过程中大小不会改变的特性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运用割补的方法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将不规则的图形先分割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再平移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最后补成一个规则的图形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求出面积。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863577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00034" y="4643446"/>
            <a:ext cx="8143932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利用平移可以将复杂问题转化成可操作的简单问题</a:t>
            </a: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612</Words>
  <Application>WPS 演示</Application>
  <PresentationFormat>全屏显示(4:3)</PresentationFormat>
  <Paragraphs>113</Paragraphs>
  <Slides>17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人教版数学四年级下第7单元</dc:title>
  <dc:creator>吉林梓翰教育图书有限公司</dc:creator>
  <cp:lastModifiedBy>lenovop</cp:lastModifiedBy>
  <cp:revision>658</cp:revision>
  <dcterms:created xsi:type="dcterms:W3CDTF">2015-11-21T07:20:00Z</dcterms:created>
  <dcterms:modified xsi:type="dcterms:W3CDTF">2021-11-01T05:17:56Z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